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4"/>
    <p:sldId id="257" r:id="rId45"/>
    <p:sldId id="258" r:id="rId46"/>
    <p:sldId id="259" r:id="rId47"/>
    <p:sldId id="260" r:id="rId48"/>
    <p:sldId id="261" r:id="rId49"/>
    <p:sldId id="262" r:id="rId50"/>
    <p:sldId id="263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Intro Rust" charset="1" panose="00000500000000000000"/>
      <p:regular r:id="rId11"/>
    </p:embeddedFont>
    <p:embeddedFont>
      <p:font typeface="Lovelo" charset="1" panose="02000000000000000000"/>
      <p:regular r:id="rId12"/>
    </p:embeddedFont>
    <p:embeddedFont>
      <p:font typeface="ITC Benguiat" charset="1" panose="02030603050306020704"/>
      <p:regular r:id="rId13"/>
    </p:embeddedFont>
    <p:embeddedFont>
      <p:font typeface="ITC Benguiat Bold" charset="1" panose="02030904050306020704"/>
      <p:regular r:id="rId14"/>
    </p:embeddedFont>
    <p:embeddedFont>
      <p:font typeface="ITC Benguiat Italics" charset="1" panose="02030604050306090704"/>
      <p:regular r:id="rId15"/>
    </p:embeddedFont>
    <p:embeddedFont>
      <p:font typeface="ITC Benguiat Bold Italics" charset="1" panose="02030905050306090704"/>
      <p:regular r:id="rId16"/>
    </p:embeddedFont>
    <p:embeddedFont>
      <p:font typeface="ITC Benguiat Medium" charset="1" panose="02030704050306020704"/>
      <p:regular r:id="rId17"/>
    </p:embeddedFont>
    <p:embeddedFont>
      <p:font typeface="ITC Benguiat Medium Italics" charset="1" panose="02030704050306090704"/>
      <p:regular r:id="rId18"/>
    </p:embeddedFont>
    <p:embeddedFont>
      <p:font typeface="Mont" charset="1" panose="00000500000000000000"/>
      <p:regular r:id="rId19"/>
    </p:embeddedFont>
    <p:embeddedFont>
      <p:font typeface="Mont Bold" charset="1" panose="00000800000000000000"/>
      <p:regular r:id="rId20"/>
    </p:embeddedFont>
    <p:embeddedFont>
      <p:font typeface="Mont Italics" charset="1" panose="00000500000000000000"/>
      <p:regular r:id="rId21"/>
    </p:embeddedFont>
    <p:embeddedFont>
      <p:font typeface="Mont Bold Italics" charset="1" panose="00000800000000000000"/>
      <p:regular r:id="rId22"/>
    </p:embeddedFont>
    <p:embeddedFont>
      <p:font typeface="Mont Thin" charset="1" panose="00000200000000000000"/>
      <p:regular r:id="rId23"/>
    </p:embeddedFont>
    <p:embeddedFont>
      <p:font typeface="Mont Thin Italics" charset="1" panose="00000200000000000000"/>
      <p:regular r:id="rId24"/>
    </p:embeddedFont>
    <p:embeddedFont>
      <p:font typeface="Mont Heavy" charset="1" panose="00000A00000000000000"/>
      <p:regular r:id="rId25"/>
    </p:embeddedFont>
    <p:embeddedFont>
      <p:font typeface="Mont Heavy Italics" charset="1" panose="00000A00000000000000"/>
      <p:regular r:id="rId26"/>
    </p:embeddedFont>
    <p:embeddedFont>
      <p:font typeface="Canva Sans" charset="1" panose="020B0503030501040103"/>
      <p:regular r:id="rId27"/>
    </p:embeddedFont>
    <p:embeddedFont>
      <p:font typeface="Canva Sans Bold" charset="1" panose="020B0803030501040103"/>
      <p:regular r:id="rId28"/>
    </p:embeddedFont>
    <p:embeddedFont>
      <p:font typeface="Canva Sans Italics" charset="1" panose="020B0503030501040103"/>
      <p:regular r:id="rId29"/>
    </p:embeddedFont>
    <p:embeddedFont>
      <p:font typeface="Canva Sans Bold Italics" charset="1" panose="020B0803030501040103"/>
      <p:regular r:id="rId30"/>
    </p:embeddedFont>
    <p:embeddedFont>
      <p:font typeface="Canva Sans Medium" charset="1" panose="020B0603030501040103"/>
      <p:regular r:id="rId31"/>
    </p:embeddedFont>
    <p:embeddedFont>
      <p:font typeface="Canva Sans Medium Italics" charset="1" panose="020B0603030501040103"/>
      <p:regular r:id="rId32"/>
    </p:embeddedFont>
    <p:embeddedFont>
      <p:font typeface="Blinker" charset="1" panose="02000000000000000000"/>
      <p:regular r:id="rId33"/>
    </p:embeddedFont>
    <p:embeddedFont>
      <p:font typeface="Blinker Bold" charset="1" panose="02000000000000000000"/>
      <p:regular r:id="rId34"/>
    </p:embeddedFont>
    <p:embeddedFont>
      <p:font typeface="Blinker Thin" charset="1" panose="02000000000000000000"/>
      <p:regular r:id="rId35"/>
    </p:embeddedFont>
    <p:embeddedFont>
      <p:font typeface="Open Sans" charset="1" panose="020B0606030504020204"/>
      <p:regular r:id="rId36"/>
    </p:embeddedFont>
    <p:embeddedFont>
      <p:font typeface="Open Sans Bold" charset="1" panose="020B0806030504020204"/>
      <p:regular r:id="rId37"/>
    </p:embeddedFont>
    <p:embeddedFont>
      <p:font typeface="Open Sans Italics" charset="1" panose="020B0606030504020204"/>
      <p:regular r:id="rId38"/>
    </p:embeddedFont>
    <p:embeddedFont>
      <p:font typeface="Open Sans Bold Italics" charset="1" panose="020B0806030504020204"/>
      <p:regular r:id="rId39"/>
    </p:embeddedFont>
    <p:embeddedFont>
      <p:font typeface="Open Sans Light" charset="1" panose="020B0306030504020204"/>
      <p:regular r:id="rId40"/>
    </p:embeddedFont>
    <p:embeddedFont>
      <p:font typeface="Open Sans Light Italics" charset="1" panose="020B0306030504020204"/>
      <p:regular r:id="rId41"/>
    </p:embeddedFont>
    <p:embeddedFont>
      <p:font typeface="Open Sans Ultra-Bold" charset="1" panose="00000000000000000000"/>
      <p:regular r:id="rId42"/>
    </p:embeddedFont>
    <p:embeddedFont>
      <p:font typeface="Open Sans Ultra-Bold Italics" charset="1" panose="00000000000000000000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slides/slide1.xml" Type="http://schemas.openxmlformats.org/officeDocument/2006/relationships/slide"/><Relationship Id="rId45" Target="slides/slide2.xml" Type="http://schemas.openxmlformats.org/officeDocument/2006/relationships/slide"/><Relationship Id="rId46" Target="slides/slide3.xml" Type="http://schemas.openxmlformats.org/officeDocument/2006/relationships/slide"/><Relationship Id="rId47" Target="slides/slide4.xml" Type="http://schemas.openxmlformats.org/officeDocument/2006/relationships/slide"/><Relationship Id="rId48" Target="slides/slide5.xml" Type="http://schemas.openxmlformats.org/officeDocument/2006/relationships/slide"/><Relationship Id="rId49" Target="slides/slide6.xml" Type="http://schemas.openxmlformats.org/officeDocument/2006/relationships/slide"/><Relationship Id="rId5" Target="tableStyles.xml" Type="http://schemas.openxmlformats.org/officeDocument/2006/relationships/tableStyles"/><Relationship Id="rId50" Target="slides/slide7.xml" Type="http://schemas.openxmlformats.org/officeDocument/2006/relationships/slide"/><Relationship Id="rId51" Target="slides/slide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52614" y="8810231"/>
            <a:ext cx="5853363" cy="1988111"/>
            <a:chOff x="0" y="0"/>
            <a:chExt cx="1541627" cy="5236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41627" cy="523618"/>
            </a:xfrm>
            <a:custGeom>
              <a:avLst/>
              <a:gdLst/>
              <a:ahLst/>
              <a:cxnLst/>
              <a:rect r="r" b="b" t="t" l="l"/>
              <a:pathLst>
                <a:path h="523618" w="1541627">
                  <a:moveTo>
                    <a:pt x="1338427" y="0"/>
                  </a:moveTo>
                  <a:lnTo>
                    <a:pt x="0" y="0"/>
                  </a:lnTo>
                  <a:lnTo>
                    <a:pt x="203200" y="523618"/>
                  </a:lnTo>
                  <a:lnTo>
                    <a:pt x="1541627" y="523618"/>
                  </a:lnTo>
                  <a:lnTo>
                    <a:pt x="1338427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1338427" cy="561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8810231"/>
            <a:ext cx="13952614" cy="1988111"/>
            <a:chOff x="0" y="0"/>
            <a:chExt cx="3674762" cy="5236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74763" cy="523618"/>
            </a:xfrm>
            <a:custGeom>
              <a:avLst/>
              <a:gdLst/>
              <a:ahLst/>
              <a:cxnLst/>
              <a:rect r="r" b="b" t="t" l="l"/>
              <a:pathLst>
                <a:path h="523618" w="3674763">
                  <a:moveTo>
                    <a:pt x="3471563" y="0"/>
                  </a:moveTo>
                  <a:lnTo>
                    <a:pt x="0" y="0"/>
                  </a:lnTo>
                  <a:lnTo>
                    <a:pt x="203200" y="523618"/>
                  </a:lnTo>
                  <a:lnTo>
                    <a:pt x="3674763" y="523618"/>
                  </a:lnTo>
                  <a:lnTo>
                    <a:pt x="347156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3471562" cy="561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0" y="0"/>
            <a:ext cx="3158884" cy="2109677"/>
          </a:xfrm>
          <a:custGeom>
            <a:avLst/>
            <a:gdLst/>
            <a:ahLst/>
            <a:cxnLst/>
            <a:rect r="r" b="b" t="t" l="l"/>
            <a:pathLst>
              <a:path h="2109677" w="3158884">
                <a:moveTo>
                  <a:pt x="0" y="0"/>
                </a:moveTo>
                <a:lnTo>
                  <a:pt x="3158884" y="0"/>
                </a:lnTo>
                <a:lnTo>
                  <a:pt x="3158884" y="2109677"/>
                </a:lnTo>
                <a:lnTo>
                  <a:pt x="0" y="21096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773" r="0" b="-37959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031585" y="1707167"/>
            <a:ext cx="6227715" cy="6801482"/>
          </a:xfrm>
          <a:custGeom>
            <a:avLst/>
            <a:gdLst/>
            <a:ahLst/>
            <a:cxnLst/>
            <a:rect r="r" b="b" t="t" l="l"/>
            <a:pathLst>
              <a:path h="6801482" w="6227715">
                <a:moveTo>
                  <a:pt x="0" y="0"/>
                </a:moveTo>
                <a:lnTo>
                  <a:pt x="6227715" y="0"/>
                </a:lnTo>
                <a:lnTo>
                  <a:pt x="6227715" y="6801482"/>
                </a:lnTo>
                <a:lnTo>
                  <a:pt x="0" y="68014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6" r="0" b="-166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481291" y="5710368"/>
            <a:ext cx="3100588" cy="2798281"/>
          </a:xfrm>
          <a:custGeom>
            <a:avLst/>
            <a:gdLst/>
            <a:ahLst/>
            <a:cxnLst/>
            <a:rect r="r" b="b" t="t" l="l"/>
            <a:pathLst>
              <a:path h="2798281" w="3100588">
                <a:moveTo>
                  <a:pt x="0" y="0"/>
                </a:moveTo>
                <a:lnTo>
                  <a:pt x="3100588" y="0"/>
                </a:lnTo>
                <a:lnTo>
                  <a:pt x="3100588" y="2798281"/>
                </a:lnTo>
                <a:lnTo>
                  <a:pt x="0" y="27982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26904" y="6655068"/>
            <a:ext cx="3528953" cy="605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24"/>
              </a:lnSpc>
            </a:pPr>
            <a:r>
              <a:rPr lang="en-US" sz="3517">
                <a:solidFill>
                  <a:srgbClr val="000000"/>
                </a:solidFill>
                <a:latin typeface="Blinker"/>
              </a:rPr>
              <a:t>Presentation by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6904" y="7262818"/>
            <a:ext cx="4364614" cy="821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5"/>
              </a:lnSpc>
            </a:pPr>
            <a:r>
              <a:rPr lang="en-US" sz="4797">
                <a:solidFill>
                  <a:srgbClr val="000000"/>
                </a:solidFill>
                <a:latin typeface="Blinker"/>
              </a:rPr>
              <a:t>Project Group 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409211" y="-51676"/>
            <a:ext cx="14666572" cy="1047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Lovelo"/>
              </a:rPr>
              <a:t>SILIGURI INSTITUTE OF TECHNOLOGY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444032" y="792189"/>
            <a:ext cx="14666572" cy="61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Intro Rust"/>
              </a:rPr>
              <a:t>BACHELORS IN COMPUTER APPLICATION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8201" y="2500017"/>
            <a:ext cx="9414627" cy="255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73"/>
              </a:lnSpc>
            </a:pPr>
            <a:r>
              <a:rPr lang="en-US" sz="9970" spc="-199">
                <a:solidFill>
                  <a:srgbClr val="FF3131"/>
                </a:solidFill>
                <a:latin typeface="ITC Benguiat"/>
              </a:rPr>
              <a:t>PYTHON PROGRAMMING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8201" y="4990383"/>
            <a:ext cx="8314206" cy="922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15"/>
              </a:lnSpc>
            </a:pPr>
            <a:r>
              <a:rPr lang="en-US" sz="6461" spc="-129">
                <a:solidFill>
                  <a:srgbClr val="FF3131"/>
                </a:solidFill>
                <a:latin typeface="ITC Benguiat"/>
              </a:rPr>
              <a:t>TOPIC- CALCULATOR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480503" y="1504652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08357" y="3783249"/>
            <a:ext cx="17494732" cy="4304826"/>
            <a:chOff x="0" y="0"/>
            <a:chExt cx="4607666" cy="113378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07666" cy="1133781"/>
            </a:xfrm>
            <a:custGeom>
              <a:avLst/>
              <a:gdLst/>
              <a:ahLst/>
              <a:cxnLst/>
              <a:rect r="r" b="b" t="t" l="l"/>
              <a:pathLst>
                <a:path h="1133781" w="4607666">
                  <a:moveTo>
                    <a:pt x="0" y="0"/>
                  </a:moveTo>
                  <a:lnTo>
                    <a:pt x="4607666" y="0"/>
                  </a:lnTo>
                  <a:lnTo>
                    <a:pt x="4607666" y="1133781"/>
                  </a:lnTo>
                  <a:lnTo>
                    <a:pt x="0" y="1133781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607666" cy="11718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90324" y="2499617"/>
            <a:ext cx="8829487" cy="6167330"/>
            <a:chOff x="0" y="0"/>
            <a:chExt cx="15163800" cy="10591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163800" cy="10591800"/>
            </a:xfrm>
            <a:custGeom>
              <a:avLst/>
              <a:gdLst/>
              <a:ahLst/>
              <a:cxnLst/>
              <a:rect r="r" b="b" t="t" l="l"/>
              <a:pathLst>
                <a:path h="10591800" w="15163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2"/>
              <a:stretch>
                <a:fillRect l="-1688" t="0" r="-1688" b="0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144000" y="2366267"/>
            <a:ext cx="8236581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59BDD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245383" y="3682054"/>
            <a:ext cx="8538624" cy="438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Mont Bold"/>
              </a:rPr>
              <a:t>WE FROM THE BB GROUP WILL PRESENT AN ASSIGNMENT ON HOW TO MAKE A CALCULATOR USING PYTHON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14695" y="9469112"/>
            <a:ext cx="236988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-386143" y="2514411"/>
            <a:ext cx="11237831" cy="7099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468221" indent="-734110" lvl="1">
              <a:lnSpc>
                <a:spcPts val="9520"/>
              </a:lnSpc>
              <a:buFont typeface="Arial"/>
              <a:buChar char="•"/>
            </a:pPr>
            <a:r>
              <a:rPr lang="en-US" sz="6800">
                <a:solidFill>
                  <a:srgbClr val="000000"/>
                </a:solidFill>
                <a:latin typeface="Canva Sans Bold Italics"/>
              </a:rPr>
              <a:t>DIPTANIL DUTTA</a:t>
            </a:r>
          </a:p>
          <a:p>
            <a:pPr marL="1468221" indent="-734110" lvl="1">
              <a:lnSpc>
                <a:spcPts val="9520"/>
              </a:lnSpc>
              <a:buFont typeface="Arial"/>
              <a:buChar char="•"/>
            </a:pPr>
            <a:r>
              <a:rPr lang="en-US" sz="6800">
                <a:solidFill>
                  <a:srgbClr val="000000"/>
                </a:solidFill>
                <a:latin typeface="Canva Sans Bold Italics"/>
              </a:rPr>
              <a:t>JISU PANDIT</a:t>
            </a:r>
          </a:p>
          <a:p>
            <a:pPr marL="1468221" indent="-734110" lvl="1">
              <a:lnSpc>
                <a:spcPts val="9520"/>
              </a:lnSpc>
              <a:buFont typeface="Arial"/>
              <a:buChar char="•"/>
            </a:pPr>
            <a:r>
              <a:rPr lang="en-US" sz="6800">
                <a:solidFill>
                  <a:srgbClr val="000000"/>
                </a:solidFill>
                <a:latin typeface="Canva Sans Bold Italics"/>
              </a:rPr>
              <a:t>SUBHOJEET GHOSH</a:t>
            </a:r>
          </a:p>
          <a:p>
            <a:pPr marL="1468221" indent="-734110" lvl="1">
              <a:lnSpc>
                <a:spcPts val="9520"/>
              </a:lnSpc>
              <a:buFont typeface="Arial"/>
              <a:buChar char="•"/>
            </a:pPr>
            <a:r>
              <a:rPr lang="en-US" sz="6800">
                <a:solidFill>
                  <a:srgbClr val="000000"/>
                </a:solidFill>
                <a:latin typeface="Canva Sans Bold Italics"/>
              </a:rPr>
              <a:t>DIPU DEBSHARMA</a:t>
            </a:r>
          </a:p>
          <a:p>
            <a:pPr marL="1468221" indent="-734110" lvl="1">
              <a:lnSpc>
                <a:spcPts val="9520"/>
              </a:lnSpc>
              <a:buFont typeface="Arial"/>
              <a:buChar char="•"/>
            </a:pPr>
            <a:r>
              <a:rPr lang="en-US" sz="6800">
                <a:solidFill>
                  <a:srgbClr val="000000"/>
                </a:solidFill>
                <a:latin typeface="Canva Sans Bold Italics"/>
              </a:rPr>
              <a:t>ARIJIT SINGHA</a:t>
            </a:r>
          </a:p>
          <a:p>
            <a:pPr marL="1381863" indent="-690932" lvl="1">
              <a:lnSpc>
                <a:spcPts val="8960"/>
              </a:lnSpc>
              <a:buFont typeface="Arial"/>
              <a:buChar char="•"/>
            </a:pPr>
            <a:r>
              <a:rPr lang="en-US" sz="6400">
                <a:solidFill>
                  <a:srgbClr val="000000"/>
                </a:solidFill>
                <a:latin typeface="Canva Sans Bold Italics"/>
              </a:rPr>
              <a:t>KULDEEP DEBNATH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0670911" y="1767386"/>
            <a:ext cx="7490914" cy="7490914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3771" y="0"/>
                  </a:moveTo>
                  <a:lnTo>
                    <a:pt x="789029" y="0"/>
                  </a:lnTo>
                  <a:cubicBezTo>
                    <a:pt x="795334" y="0"/>
                    <a:pt x="801380" y="2504"/>
                    <a:pt x="805838" y="6962"/>
                  </a:cubicBezTo>
                  <a:cubicBezTo>
                    <a:pt x="810296" y="11420"/>
                    <a:pt x="812800" y="17466"/>
                    <a:pt x="812800" y="23771"/>
                  </a:cubicBezTo>
                  <a:lnTo>
                    <a:pt x="812800" y="789029"/>
                  </a:lnTo>
                  <a:cubicBezTo>
                    <a:pt x="812800" y="795334"/>
                    <a:pt x="810296" y="801380"/>
                    <a:pt x="805838" y="805838"/>
                  </a:cubicBezTo>
                  <a:cubicBezTo>
                    <a:pt x="801380" y="810296"/>
                    <a:pt x="795334" y="812800"/>
                    <a:pt x="789029" y="812800"/>
                  </a:cubicBezTo>
                  <a:lnTo>
                    <a:pt x="23771" y="812800"/>
                  </a:lnTo>
                  <a:cubicBezTo>
                    <a:pt x="17466" y="812800"/>
                    <a:pt x="11420" y="810296"/>
                    <a:pt x="6962" y="805838"/>
                  </a:cubicBezTo>
                  <a:cubicBezTo>
                    <a:pt x="2504" y="801380"/>
                    <a:pt x="0" y="795334"/>
                    <a:pt x="0" y="789029"/>
                  </a:cubicBezTo>
                  <a:lnTo>
                    <a:pt x="0" y="23771"/>
                  </a:lnTo>
                  <a:cubicBezTo>
                    <a:pt x="0" y="17466"/>
                    <a:pt x="2504" y="11420"/>
                    <a:pt x="6962" y="6962"/>
                  </a:cubicBezTo>
                  <a:cubicBezTo>
                    <a:pt x="11420" y="2504"/>
                    <a:pt x="17466" y="0"/>
                    <a:pt x="23771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592658" y="123668"/>
            <a:ext cx="9078252" cy="210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238"/>
              </a:lnSpc>
            </a:pPr>
            <a:r>
              <a:rPr lang="en-US" sz="12312">
                <a:solidFill>
                  <a:srgbClr val="FFFFFF"/>
                </a:solidFill>
                <a:latin typeface="League Spartan"/>
              </a:rPr>
              <a:t>Our Team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514695" y="9469112"/>
            <a:ext cx="2089253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26642" y="2988001"/>
            <a:ext cx="21227324" cy="7960736"/>
            <a:chOff x="0" y="0"/>
            <a:chExt cx="5590736" cy="2096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90735" cy="2096655"/>
            </a:xfrm>
            <a:custGeom>
              <a:avLst/>
              <a:gdLst/>
              <a:ahLst/>
              <a:cxnLst/>
              <a:rect r="r" b="b" t="t" l="l"/>
              <a:pathLst>
                <a:path h="2096655" w="5590735">
                  <a:moveTo>
                    <a:pt x="0" y="0"/>
                  </a:moveTo>
                  <a:lnTo>
                    <a:pt x="5590735" y="0"/>
                  </a:lnTo>
                  <a:lnTo>
                    <a:pt x="5590735" y="2096655"/>
                  </a:lnTo>
                  <a:lnTo>
                    <a:pt x="0" y="2096655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90736" cy="2134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833781" y="714260"/>
            <a:ext cx="8269679" cy="8442291"/>
          </a:xfrm>
          <a:custGeom>
            <a:avLst/>
            <a:gdLst/>
            <a:ahLst/>
            <a:cxnLst/>
            <a:rect r="r" b="b" t="t" l="l"/>
            <a:pathLst>
              <a:path h="8442291" w="8269679">
                <a:moveTo>
                  <a:pt x="0" y="0"/>
                </a:moveTo>
                <a:lnTo>
                  <a:pt x="8269679" y="0"/>
                </a:lnTo>
                <a:lnTo>
                  <a:pt x="8269679" y="8442291"/>
                </a:lnTo>
                <a:lnTo>
                  <a:pt x="0" y="84422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897771" y="1197684"/>
            <a:ext cx="4775458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Application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97658" y="3192177"/>
            <a:ext cx="10541804" cy="6151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This code represents a basic calculator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GUI application using the Tkinter library in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Python. The calculator has a graphical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interface with buttons for digits,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operators, and control functions. It allows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users to perform arithmetic operations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and provides functionalities like clearing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the screen, backspacing, and evaluating </a:t>
            </a:r>
          </a:p>
          <a:p>
            <a:pPr>
              <a:lnSpc>
                <a:spcPts val="5450"/>
              </a:lnSpc>
            </a:pPr>
            <a:r>
              <a:rPr lang="en-US" sz="3892">
                <a:solidFill>
                  <a:srgbClr val="FFFFFF"/>
                </a:solidFill>
                <a:latin typeface="Blinker"/>
              </a:rPr>
              <a:t>expressions.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14695" y="9469112"/>
            <a:ext cx="2089253" cy="76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000000"/>
                </a:solidFill>
                <a:latin typeface="Blinker"/>
              </a:rPr>
              <a:t>Group B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26642" y="2988001"/>
            <a:ext cx="21227324" cy="7960736"/>
            <a:chOff x="0" y="0"/>
            <a:chExt cx="5590736" cy="2096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90735" cy="2096655"/>
            </a:xfrm>
            <a:custGeom>
              <a:avLst/>
              <a:gdLst/>
              <a:ahLst/>
              <a:cxnLst/>
              <a:rect r="r" b="b" t="t" l="l"/>
              <a:pathLst>
                <a:path h="2096655" w="5590735">
                  <a:moveTo>
                    <a:pt x="0" y="0"/>
                  </a:moveTo>
                  <a:lnTo>
                    <a:pt x="5590735" y="0"/>
                  </a:lnTo>
                  <a:lnTo>
                    <a:pt x="5590735" y="2096655"/>
                  </a:lnTo>
                  <a:lnTo>
                    <a:pt x="0" y="2096655"/>
                  </a:lnTo>
                  <a:close/>
                </a:path>
              </a:pathLst>
            </a:custGeom>
            <a:solidFill>
              <a:srgbClr val="FFED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90736" cy="2134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556974" y="1913198"/>
            <a:ext cx="6071196" cy="9106794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7900" t="0" r="-790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6292" y="3125016"/>
            <a:ext cx="12540682" cy="5477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Canva Sans Bold Italics"/>
              </a:rPr>
              <a:t>USER INTERFACE: 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UTILIZES TKINTER TO CREATE A GRAPHICAL INTERFACE WITH A LARGE ENTRY SCREEN FOR 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DISPLAYING INPUT AND RESULTS.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Canva Sans Bold Italics"/>
              </a:rPr>
              <a:t>INPUT HANDLING: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 CAPTURES BUTTON CLICKS USING THE &lt;BUTTON-1&gt; EVENT AND PROCESSES THE CORRESPONDING ACTION BASED ON THE CLICKED BUTTON.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Canva Sans Bold Italics"/>
              </a:rPr>
              <a:t>EXPRESSION EVALUATION: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 SUPPORTS BASIC ARITHMETIC OPERATIONS (+, -, *, /), PARENTHESES, PERCENTAGE, AND DOUBLE ZEROS.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Canva Sans Bold Italics"/>
              </a:rPr>
              <a:t>DYNAMIC DISPLAY: 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UPDATES THE SCREEN IN REAL-TIME AS USERS INPUT VALUES OR PERFORM OPERATIONS.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Canva Sans Bold Italics"/>
              </a:rPr>
              <a:t>CLEAR AND BACKSPACE: </a:t>
            </a:r>
            <a:r>
              <a:rPr lang="en-US" sz="2620">
                <a:solidFill>
                  <a:srgbClr val="000000"/>
                </a:solidFill>
                <a:latin typeface="Canva Sans"/>
              </a:rPr>
              <a:t>PROVIDES A CLEAR BUTTON ("C") TO RESET THE CALCULATOR AND A BACKSPACE BUTTON ("BS") TO DELETE THE LAST ENTERED CHARACTER.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897771" y="1197684"/>
            <a:ext cx="7678943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Application Benefits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14695" y="9469112"/>
            <a:ext cx="2089253" cy="76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000000"/>
                </a:solidFill>
                <a:latin typeface="Blinker"/>
              </a:rPr>
              <a:t>Group B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6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26642" y="2988001"/>
            <a:ext cx="21227324" cy="7960736"/>
            <a:chOff x="0" y="0"/>
            <a:chExt cx="5590736" cy="2096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90735" cy="2096655"/>
            </a:xfrm>
            <a:custGeom>
              <a:avLst/>
              <a:gdLst/>
              <a:ahLst/>
              <a:cxnLst/>
              <a:rect r="r" b="b" t="t" l="l"/>
              <a:pathLst>
                <a:path h="2096655" w="5590735">
                  <a:moveTo>
                    <a:pt x="0" y="0"/>
                  </a:moveTo>
                  <a:lnTo>
                    <a:pt x="5590735" y="0"/>
                  </a:lnTo>
                  <a:lnTo>
                    <a:pt x="5590735" y="2096655"/>
                  </a:lnTo>
                  <a:lnTo>
                    <a:pt x="0" y="2096655"/>
                  </a:lnTo>
                  <a:close/>
                </a:path>
              </a:pathLst>
            </a:custGeom>
            <a:solidFill>
              <a:srgbClr val="FFED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90736" cy="2134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556974" y="1913198"/>
            <a:ext cx="6071196" cy="9106794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62359" t="0" r="-6235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897771" y="1197684"/>
            <a:ext cx="7678943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Application Benefits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3514695" y="9469112"/>
            <a:ext cx="2089253" cy="76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000000"/>
                </a:solidFill>
                <a:latin typeface="Blinker"/>
              </a:rPr>
              <a:t>Group B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6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-151224" y="3181149"/>
            <a:ext cx="12708199" cy="5477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Open Sans Bold Italics"/>
              </a:rPr>
              <a:t>ERROR HANDLING: </a:t>
            </a:r>
            <a:r>
              <a:rPr lang="en-US" sz="2620">
                <a:solidFill>
                  <a:srgbClr val="000000"/>
                </a:solidFill>
                <a:latin typeface="Open Sans"/>
              </a:rPr>
              <a:t>CHECKS IF THE ENTERED VALUE IS A DIGIT BEFORE EVALUATION TO PREVENT ERRORS.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Open Sans Bold Italics"/>
              </a:rPr>
              <a:t>RESIZABLE GUI:</a:t>
            </a:r>
            <a:r>
              <a:rPr lang="en-US" sz="2620">
                <a:solidFill>
                  <a:srgbClr val="000000"/>
                </a:solidFill>
                <a:latin typeface="Open Sans"/>
              </a:rPr>
              <a:t> SETS A FIXED SIZE FOR THE CALCULATOR WINDOW TO MAINTAIN A CONSISTENT LAYOUT.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Open Sans Bold Italics"/>
              </a:rPr>
              <a:t>STYLING: </a:t>
            </a:r>
            <a:r>
              <a:rPr lang="en-US" sz="2620">
                <a:solidFill>
                  <a:srgbClr val="000000"/>
                </a:solidFill>
                <a:latin typeface="Open Sans"/>
              </a:rPr>
              <a:t>APPLIES A CONSISTENT STYLE TO THE BUTTONS USING A BOLD LUCIDA FONT, WHITE TEXT ON A BLACK BACKGROUND FOR BETTER VISIBILITY.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Open Sans Bold Italics"/>
              </a:rPr>
              <a:t>ORGANIZATION: </a:t>
            </a:r>
            <a:r>
              <a:rPr lang="en-US" sz="2620">
                <a:solidFill>
                  <a:srgbClr val="000000"/>
                </a:solidFill>
                <a:latin typeface="Open Sans"/>
              </a:rPr>
              <a:t>ARRANGES BUTTONS IN ROWS AND PACKS THEM INTO FRAMES FOR A NEAT AND ORGANIZED LAYOUT.</a:t>
            </a:r>
          </a:p>
          <a:p>
            <a:pPr marL="565659" indent="-282830" lvl="1">
              <a:lnSpc>
                <a:spcPts val="3668"/>
              </a:lnSpc>
              <a:buFont typeface="Arial"/>
              <a:buChar char="•"/>
            </a:pPr>
            <a:r>
              <a:rPr lang="en-US" sz="2620" u="sng">
                <a:solidFill>
                  <a:srgbClr val="000000"/>
                </a:solidFill>
                <a:latin typeface="Open Sans Bold Italics"/>
              </a:rPr>
              <a:t>LIMITATIONS: </a:t>
            </a:r>
            <a:r>
              <a:rPr lang="en-US" sz="2620">
                <a:solidFill>
                  <a:srgbClr val="000000"/>
                </a:solidFill>
                <a:latin typeface="Open Sans"/>
              </a:rPr>
              <a:t>THE CODE MIGHT NEED ADDITIONAL ERROR HANDLING FOR MORE COMPLEX SCENARIOS, AND IT CURRENTLY LACKS SUPPORT FOR ADVANCED MATHEMATICAL FUNCTIONS.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29851" y="-609369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28700" y="2309006"/>
            <a:ext cx="18230550" cy="6109146"/>
            <a:chOff x="0" y="0"/>
            <a:chExt cx="18259962" cy="611900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8259961" cy="6119002"/>
            </a:xfrm>
            <a:custGeom>
              <a:avLst/>
              <a:gdLst/>
              <a:ahLst/>
              <a:cxnLst/>
              <a:rect r="r" b="b" t="t" l="l"/>
              <a:pathLst>
                <a:path h="6119002" w="18259961">
                  <a:moveTo>
                    <a:pt x="0" y="0"/>
                  </a:moveTo>
                  <a:lnTo>
                    <a:pt x="18259961" y="0"/>
                  </a:lnTo>
                  <a:lnTo>
                    <a:pt x="18259961" y="6119002"/>
                  </a:lnTo>
                  <a:lnTo>
                    <a:pt x="0" y="6119002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8259962" cy="61571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2528268" y="2309006"/>
            <a:ext cx="5575192" cy="6109146"/>
          </a:xfrm>
          <a:custGeom>
            <a:avLst/>
            <a:gdLst/>
            <a:ahLst/>
            <a:cxnLst/>
            <a:rect r="r" b="b" t="t" l="l"/>
            <a:pathLst>
              <a:path h="6109146" w="5575192">
                <a:moveTo>
                  <a:pt x="0" y="0"/>
                </a:moveTo>
                <a:lnTo>
                  <a:pt x="5575192" y="0"/>
                </a:lnTo>
                <a:lnTo>
                  <a:pt x="5575192" y="6109145"/>
                </a:lnTo>
                <a:lnTo>
                  <a:pt x="0" y="6109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3514695" y="9469112"/>
            <a:ext cx="2089253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Group B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53109" y="190945"/>
            <a:ext cx="8776352" cy="1504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35"/>
              </a:lnSpc>
            </a:pPr>
            <a:r>
              <a:rPr lang="en-US" sz="8810">
                <a:solidFill>
                  <a:srgbClr val="FFFFFF"/>
                </a:solidFill>
                <a:latin typeface="League Spartan"/>
              </a:rPr>
              <a:t>CONCLUSION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68688" y="2458090"/>
            <a:ext cx="10975756" cy="596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64848" indent="-332424" lvl="1">
              <a:lnSpc>
                <a:spcPts val="4311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Canva Sans"/>
              </a:rPr>
              <a:t>IN CONCLUSION, OUR CALCULATOR PROJECT AIMS TO PROVIDE </a:t>
            </a:r>
            <a:r>
              <a:rPr lang="en-US" sz="3079">
                <a:solidFill>
                  <a:srgbClr val="FFFFFF"/>
                </a:solidFill>
                <a:latin typeface="Canva Sans"/>
              </a:rPr>
              <a:t>USERS WITH A COMPREHENSIVE TOOL FOR MATHEMATICAL COMPUTATIONS.</a:t>
            </a:r>
          </a:p>
          <a:p>
            <a:pPr marL="664848" indent="-332424" lvl="1">
              <a:lnSpc>
                <a:spcPts val="4311"/>
              </a:lnSpc>
              <a:buFont typeface="Arial"/>
              <a:buChar char="•"/>
            </a:pPr>
            <a:r>
              <a:rPr lang="en-US" sz="3079">
                <a:solidFill>
                  <a:srgbClr val="FFFFFF"/>
                </a:solidFill>
                <a:latin typeface="Canva Sans"/>
              </a:rPr>
              <a:t>WE BELIEVE THAT THE COMBINATION OF INTUITIVE DESIGN, ROBUST FEATURES, AND RELIABLE PERFORMANCE WILL MAKE OUR CALCULATOR A VALUABLE ASSET FOR STUDENTS, PROFESSIONALS, </a:t>
            </a:r>
            <a:r>
              <a:rPr lang="en-US" sz="3079">
                <a:solidFill>
                  <a:srgbClr val="FFFFFF"/>
                </a:solidFill>
                <a:latin typeface="Canva Sans"/>
              </a:rPr>
              <a:t>AND ANYONE IN NEED OF MATHEMATICAL ASSISTANCE.</a:t>
            </a:r>
          </a:p>
          <a:p>
            <a:pPr marL="684938" indent="-342469" lvl="1">
              <a:lnSpc>
                <a:spcPts val="4441"/>
              </a:lnSpc>
              <a:buFont typeface="Arial"/>
              <a:buChar char="•"/>
            </a:pPr>
            <a:r>
              <a:rPr lang="en-US" sz="3172">
                <a:solidFill>
                  <a:srgbClr val="FFFFFF"/>
                </a:solidFill>
                <a:latin typeface="Canva Sans"/>
              </a:rPr>
              <a:t>THANK YOU FOR YOUR ATTENTION. WE WELCOME ANY QUESTIONS OR FEEDBACK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999" r="0" b="-8999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DAF_LeSd6xo</dc:identifier>
  <dcterms:modified xsi:type="dcterms:W3CDTF">2011-08-01T06:04:30Z</dcterms:modified>
  <cp:revision>1</cp:revision>
  <dc:title>PYTHON PPT </dc:title>
</cp:coreProperties>
</file>

<file path=docProps/thumbnail.jpeg>
</file>